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93" r:id="rId5"/>
    <p:sldId id="295" r:id="rId6"/>
    <p:sldId id="296" r:id="rId7"/>
    <p:sldId id="29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6" autoAdjust="0"/>
    <p:restoredTop sz="94619" autoAdjust="0"/>
  </p:normalViewPr>
  <p:slideViewPr>
    <p:cSldViewPr snapToGrid="0">
      <p:cViewPr varScale="1">
        <p:scale>
          <a:sx n="70" d="100"/>
          <a:sy n="70" d="100"/>
        </p:scale>
        <p:origin x="60" y="5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3/23/2026</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7134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8040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3/23/2026</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57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81998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3/23/2026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3768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196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9782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3/23/2026</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88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3/23/2026</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913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2030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8999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3/23/2026</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1321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he image depicts a nighttime industrial landscape with several smokestacks emitting plumes of smoke against a dusky sky.&#10;&#10;AI-generated content may be incorrect.">
            <a:extLst>
              <a:ext uri="{FF2B5EF4-FFF2-40B4-BE49-F238E27FC236}">
                <a16:creationId xmlns:a16="http://schemas.microsoft.com/office/drawing/2014/main" id="{EE1F214F-48C4-5E62-F5C9-1D09AE719F65}"/>
              </a:ext>
            </a:extLst>
          </p:cNvPr>
          <p:cNvPicPr>
            <a:picLocks noChangeAspect="1"/>
          </p:cNvPicPr>
          <p:nvPr/>
        </p:nvPicPr>
        <p:blipFill>
          <a:blip r:embed="rId3">
            <a:alphaModFix/>
          </a:blip>
          <a:srcRect t="3041" b="12690"/>
          <a:stretch>
            <a:fillRect/>
          </a:stretch>
        </p:blipFill>
        <p:spPr>
          <a:xfrm>
            <a:off x="1" y="10"/>
            <a:ext cx="12191999" cy="6857989"/>
          </a:xfrm>
          <a:prstGeom prst="rect">
            <a:avLst/>
          </a:prstGeom>
        </p:spPr>
      </p:pic>
      <p:sp>
        <p:nvSpPr>
          <p:cNvPr id="96" name="Rectangle 95">
            <a:extLst>
              <a:ext uri="{FF2B5EF4-FFF2-40B4-BE49-F238E27FC236}">
                <a16:creationId xmlns:a16="http://schemas.microsoft.com/office/drawing/2014/main" id="{87FD26E4-041F-4EF2-B92D-6034C0F8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bg1">
                  <a:alpha val="30000"/>
                </a:schemeClr>
              </a:gs>
              <a:gs pos="80000">
                <a:schemeClr val="bg1">
                  <a:alpha val="15000"/>
                </a:schemeClr>
              </a:gs>
              <a:gs pos="0">
                <a:schemeClr val="bg1">
                  <a:alpha val="0"/>
                </a:schemeClr>
              </a:gs>
              <a:gs pos="20000">
                <a:schemeClr val="bg1">
                  <a:alpha val="1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374322" y="1179739"/>
            <a:ext cx="9443357" cy="2753880"/>
          </a:xfrm>
        </p:spPr>
        <p:txBody>
          <a:bodyPr anchor="b">
            <a:normAutofit/>
          </a:bodyPr>
          <a:lstStyle/>
          <a:p>
            <a:r>
              <a:rPr lang="en-US"/>
              <a:t>Hanging around</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524000" y="4132761"/>
            <a:ext cx="9144000" cy="943222"/>
          </a:xfrm>
        </p:spPr>
        <p:txBody>
          <a:bodyPr>
            <a:normAutofit/>
          </a:bodyPr>
          <a:lstStyle/>
          <a:p>
            <a:pPr>
              <a:spcAft>
                <a:spcPts val="600"/>
              </a:spcAft>
            </a:pPr>
            <a:r>
              <a:rPr lang="en-US"/>
              <a:t>A look book and exploration by Xochitl de la Torre</a:t>
            </a:r>
          </a:p>
        </p:txBody>
      </p:sp>
    </p:spTree>
    <p:extLst>
      <p:ext uri="{BB962C8B-B14F-4D97-AF65-F5344CB8AC3E}">
        <p14:creationId xmlns:p14="http://schemas.microsoft.com/office/powerpoint/2010/main" val="42696815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1" name="Rectangle 80">
            <a:extLst>
              <a:ext uri="{FF2B5EF4-FFF2-40B4-BE49-F238E27FC236}">
                <a16:creationId xmlns:a16="http://schemas.microsoft.com/office/drawing/2014/main" id="{579344F8-71D5-40D4-B4C7-20B459022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83" name="Rectangle 82">
            <a:extLst>
              <a:ext uri="{FF2B5EF4-FFF2-40B4-BE49-F238E27FC236}">
                <a16:creationId xmlns:a16="http://schemas.microsoft.com/office/drawing/2014/main" id="{A0807B62-76AA-4BA3-A701-E54088399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85" name="Rectangle 84">
            <a:extLst>
              <a:ext uri="{FF2B5EF4-FFF2-40B4-BE49-F238E27FC236}">
                <a16:creationId xmlns:a16="http://schemas.microsoft.com/office/drawing/2014/main" id="{D17DB5C5-46D5-4E05-BE20-C7B8E9112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87" name="Group 8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88" name="Straight Connector 87">
              <a:extLst>
                <a:ext uri="{FF2B5EF4-FFF2-40B4-BE49-F238E27FC236}">
                  <a16:creationId xmlns:a16="http://schemas.microsoft.com/office/drawing/2014/main" id="{E538B089-67A4-4EFE-9EF8-1C2BE322F0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5A33613-E192-4BF7-BB72-35A8A8E89C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4CB6F3-3B1D-4DA4-BC12-39CC745B6B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useBgFill="1">
        <p:nvSpPr>
          <p:cNvPr id="92" name="Rectangle 91">
            <a:extLst>
              <a:ext uri="{FF2B5EF4-FFF2-40B4-BE49-F238E27FC236}">
                <a16:creationId xmlns:a16="http://schemas.microsoft.com/office/drawing/2014/main" id="{8A6F8BC1-ACA4-4544-8CEB-6F686A25B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The image features a person with tattooed hands and a black dress, adorned with a green and yellow garland, against a background of black and white skulls.&#10;&#10;AI-generated content may be incorrect.">
            <a:extLst>
              <a:ext uri="{FF2B5EF4-FFF2-40B4-BE49-F238E27FC236}">
                <a16:creationId xmlns:a16="http://schemas.microsoft.com/office/drawing/2014/main" id="{E37900ED-334E-0406-AAAF-083F02E58DB6}"/>
              </a:ext>
            </a:extLst>
          </p:cNvPr>
          <p:cNvPicPr>
            <a:picLocks noChangeAspect="1"/>
          </p:cNvPicPr>
          <p:nvPr/>
        </p:nvPicPr>
        <p:blipFill>
          <a:blip r:embed="rId3"/>
          <a:srcRect r="3" b="1318"/>
          <a:stretch>
            <a:fillRect/>
          </a:stretch>
        </p:blipFill>
        <p:spPr>
          <a:xfrm>
            <a:off x="20" y="10"/>
            <a:ext cx="2831867" cy="3428990"/>
          </a:xfrm>
          <a:prstGeom prst="rect">
            <a:avLst/>
          </a:prstGeom>
        </p:spPr>
      </p:pic>
      <p:sp>
        <p:nvSpPr>
          <p:cNvPr id="94" name="Rectangle 93">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527"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96" name="Rectangle 95">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4895"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92C9295F-E638-4F61-AFE2-CF3E40556031}"/>
              </a:ext>
            </a:extLst>
          </p:cNvPr>
          <p:cNvSpPr>
            <a:spLocks noGrp="1"/>
          </p:cNvSpPr>
          <p:nvPr>
            <p:ph type="title"/>
          </p:nvPr>
        </p:nvSpPr>
        <p:spPr>
          <a:xfrm>
            <a:off x="6224529" y="1348844"/>
            <a:ext cx="5409468" cy="3042706"/>
          </a:xfrm>
        </p:spPr>
        <p:txBody>
          <a:bodyPr vert="horz" lIns="91440" tIns="45720" rIns="91440" bIns="45720" rtlCol="0" anchor="ctr">
            <a:normAutofit/>
          </a:bodyPr>
          <a:lstStyle/>
          <a:p>
            <a:pPr algn="ctr">
              <a:lnSpc>
                <a:spcPct val="83000"/>
              </a:lnSpc>
            </a:pPr>
            <a:r>
              <a:rPr lang="en-US" sz="3200" cap="all" spc="-100" dirty="0">
                <a:solidFill>
                  <a:schemeClr val="tx1"/>
                </a:solidFill>
                <a:latin typeface="Old English Text MT" panose="03040902040508030806" pitchFamily="66" charset="0"/>
              </a:rPr>
              <a:t>White face paint for dark nights</a:t>
            </a:r>
            <a:br>
              <a:rPr lang="en-US" sz="1500" cap="all" spc="-100" dirty="0">
                <a:solidFill>
                  <a:schemeClr val="tx1"/>
                </a:solidFill>
              </a:rPr>
            </a:br>
            <a:br>
              <a:rPr lang="en-US" sz="1500" cap="all" spc="-100" dirty="0">
                <a:solidFill>
                  <a:schemeClr val="tx1"/>
                </a:solidFill>
                <a:latin typeface="Blackadder ITC" panose="04020505051007020D02" pitchFamily="82" charset="0"/>
              </a:rPr>
            </a:br>
            <a:r>
              <a:rPr lang="en-US" sz="1500" cap="all" spc="-100" dirty="0">
                <a:solidFill>
                  <a:schemeClr val="tx1"/>
                </a:solidFill>
              </a:rPr>
              <a:t>White face paint serves as a foundational element of the goth aesthetic, creating a stark, ethereal canvas that defies conventional beauty standards. This high-contrast look emphasizes dramatic features, effectively distancing the wearer from mainstream trends and embracing a somber, melancholic elegance. Beyond its visual impact, it acts as a stylistic bridge to the subculture's roots in classic horror and post-punk, cementing a distinct, spectral identity.</a:t>
            </a:r>
          </a:p>
        </p:txBody>
      </p:sp>
      <p:pic>
        <p:nvPicPr>
          <p:cNvPr id="16" name="Picture 15">
            <a:extLst>
              <a:ext uri="{FF2B5EF4-FFF2-40B4-BE49-F238E27FC236}">
                <a16:creationId xmlns:a16="http://schemas.microsoft.com/office/drawing/2014/main" id="{4723C7EB-AFC7-4ABA-22E4-FF1634CF4E4B}"/>
              </a:ext>
            </a:extLst>
          </p:cNvPr>
          <p:cNvPicPr>
            <a:picLocks noChangeAspect="1"/>
          </p:cNvPicPr>
          <p:nvPr/>
        </p:nvPicPr>
        <p:blipFill>
          <a:blip r:embed="rId4"/>
          <a:srcRect r="1" b="9439"/>
          <a:stretch>
            <a:fillRect/>
          </a:stretch>
        </p:blipFill>
        <p:spPr>
          <a:xfrm>
            <a:off x="2826760" y="10"/>
            <a:ext cx="2839767" cy="3428990"/>
          </a:xfrm>
          <a:prstGeom prst="rect">
            <a:avLst/>
          </a:prstGeom>
        </p:spPr>
      </p:pic>
      <p:pic>
        <p:nvPicPr>
          <p:cNvPr id="12" name="Picture 11" descr="The image depicts an individual wearing a black dress with a belt, holding a keychain, and standing in front of a wall with a textured wallpaper pattern.&#10;&#10;AI-generated content may be incorrect.">
            <a:extLst>
              <a:ext uri="{FF2B5EF4-FFF2-40B4-BE49-F238E27FC236}">
                <a16:creationId xmlns:a16="http://schemas.microsoft.com/office/drawing/2014/main" id="{E486C0A9-3052-96C7-3C87-25D475F2F5B0}"/>
              </a:ext>
            </a:extLst>
          </p:cNvPr>
          <p:cNvPicPr>
            <a:picLocks noChangeAspect="1"/>
          </p:cNvPicPr>
          <p:nvPr/>
        </p:nvPicPr>
        <p:blipFill>
          <a:blip r:embed="rId5"/>
          <a:srcRect r="7898" b="6"/>
          <a:stretch>
            <a:fillRect/>
          </a:stretch>
        </p:blipFill>
        <p:spPr>
          <a:xfrm>
            <a:off x="20" y="3429000"/>
            <a:ext cx="2834620" cy="3429000"/>
          </a:xfrm>
          <a:prstGeom prst="rect">
            <a:avLst/>
          </a:prstGeom>
        </p:spPr>
      </p:pic>
      <p:pic>
        <p:nvPicPr>
          <p:cNvPr id="20" name="Picture 19">
            <a:extLst>
              <a:ext uri="{FF2B5EF4-FFF2-40B4-BE49-F238E27FC236}">
                <a16:creationId xmlns:a16="http://schemas.microsoft.com/office/drawing/2014/main" id="{EB092E43-732E-E0CD-9EF3-49F81B1B3C67}"/>
              </a:ext>
            </a:extLst>
          </p:cNvPr>
          <p:cNvPicPr>
            <a:picLocks noChangeAspect="1"/>
          </p:cNvPicPr>
          <p:nvPr/>
        </p:nvPicPr>
        <p:blipFill>
          <a:blip r:embed="rId6"/>
          <a:srcRect l="22125" r="15875"/>
          <a:stretch>
            <a:fillRect/>
          </a:stretch>
        </p:blipFill>
        <p:spPr>
          <a:xfrm>
            <a:off x="2831887" y="3429000"/>
            <a:ext cx="2834640" cy="3429000"/>
          </a:xfrm>
          <a:prstGeom prst="rect">
            <a:avLst/>
          </a:prstGeom>
        </p:spPr>
      </p:pic>
    </p:spTree>
    <p:extLst>
      <p:ext uri="{BB962C8B-B14F-4D97-AF65-F5344CB8AC3E}">
        <p14:creationId xmlns:p14="http://schemas.microsoft.com/office/powerpoint/2010/main" val="20495487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519E38D-47F2-9590-1B52-A851BD60B5C8}"/>
              </a:ext>
            </a:extLst>
          </p:cNvPr>
          <p:cNvPicPr>
            <a:picLocks noChangeAspect="1"/>
          </p:cNvPicPr>
          <p:nvPr/>
        </p:nvPicPr>
        <p:blipFill>
          <a:blip r:embed="rId2"/>
          <a:srcRect t="34017" b="17092"/>
          <a:stretch>
            <a:fillRect/>
          </a:stretch>
        </p:blipFill>
        <p:spPr>
          <a:xfrm>
            <a:off x="20" y="10"/>
            <a:ext cx="5663460" cy="3428990"/>
          </a:xfrm>
          <a:prstGeom prst="rect">
            <a:avLst/>
          </a:prstGeom>
        </p:spPr>
      </p:pic>
      <p:sp>
        <p:nvSpPr>
          <p:cNvPr id="25" name="Rectangle 24">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27" name="Rectangle 26">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174B0E09-4023-1022-5B96-00FBC16F1A21}"/>
              </a:ext>
            </a:extLst>
          </p:cNvPr>
          <p:cNvSpPr>
            <a:spLocks noGrp="1"/>
          </p:cNvSpPr>
          <p:nvPr>
            <p:ph type="title"/>
          </p:nvPr>
        </p:nvSpPr>
        <p:spPr>
          <a:xfrm>
            <a:off x="6303580" y="642594"/>
            <a:ext cx="5245269" cy="1371600"/>
          </a:xfrm>
        </p:spPr>
        <p:txBody>
          <a:bodyPr>
            <a:normAutofit/>
          </a:bodyPr>
          <a:lstStyle/>
          <a:p>
            <a:r>
              <a:rPr lang="en-US" sz="3100" b="1">
                <a:solidFill>
                  <a:schemeClr val="tx1"/>
                </a:solidFill>
                <a:latin typeface="Old English Text MT" panose="03040902040508030806" pitchFamily="66" charset="0"/>
              </a:rPr>
              <a:t>The Industrial Elegance of Aerial Chains</a:t>
            </a:r>
            <a:br>
              <a:rPr lang="en-US" sz="3100" b="1">
                <a:solidFill>
                  <a:schemeClr val="tx1"/>
                </a:solidFill>
                <a:latin typeface="Algerian" panose="04020705040A02060702" pitchFamily="82" charset="0"/>
              </a:rPr>
            </a:br>
            <a:endParaRPr lang="en-US" sz="3100">
              <a:solidFill>
                <a:schemeClr val="tx1"/>
              </a:solidFill>
              <a:latin typeface="Algerian" panose="04020705040A02060702" pitchFamily="82" charset="0"/>
            </a:endParaRPr>
          </a:p>
        </p:txBody>
      </p:sp>
      <p:pic>
        <p:nvPicPr>
          <p:cNvPr id="7" name="Picture 6" descr="The image depicts a person hanging upside down on a chained swing, suspended in a minimalist, white room.&#10;&#10;AI-generated content may be incorrect.">
            <a:extLst>
              <a:ext uri="{FF2B5EF4-FFF2-40B4-BE49-F238E27FC236}">
                <a16:creationId xmlns:a16="http://schemas.microsoft.com/office/drawing/2014/main" id="{B4B33203-8E8B-32C4-C5C4-3F2BDCA95E2F}"/>
              </a:ext>
            </a:extLst>
          </p:cNvPr>
          <p:cNvPicPr>
            <a:picLocks noChangeAspect="1"/>
          </p:cNvPicPr>
          <p:nvPr/>
        </p:nvPicPr>
        <p:blipFill>
          <a:blip r:embed="rId3"/>
          <a:srcRect l="2645" r="2003" b="6"/>
          <a:stretch>
            <a:fillRect/>
          </a:stretch>
        </p:blipFill>
        <p:spPr>
          <a:xfrm>
            <a:off x="20" y="3429000"/>
            <a:ext cx="2852908" cy="3429000"/>
          </a:xfrm>
          <a:prstGeom prst="rect">
            <a:avLst/>
          </a:prstGeom>
        </p:spPr>
      </p:pic>
      <p:pic>
        <p:nvPicPr>
          <p:cNvPr id="5" name="Picture 4">
            <a:extLst>
              <a:ext uri="{FF2B5EF4-FFF2-40B4-BE49-F238E27FC236}">
                <a16:creationId xmlns:a16="http://schemas.microsoft.com/office/drawing/2014/main" id="{A97B9126-C8F7-4CC0-6C99-388253022257}"/>
              </a:ext>
            </a:extLst>
          </p:cNvPr>
          <p:cNvPicPr>
            <a:picLocks noChangeAspect="1"/>
          </p:cNvPicPr>
          <p:nvPr/>
        </p:nvPicPr>
        <p:blipFill>
          <a:blip r:embed="rId4"/>
          <a:srcRect r="66" b="6"/>
          <a:stretch>
            <a:fillRect/>
          </a:stretch>
        </p:blipFill>
        <p:spPr>
          <a:xfrm>
            <a:off x="2810552" y="3429000"/>
            <a:ext cx="2852928" cy="3429000"/>
          </a:xfrm>
          <a:prstGeom prst="rect">
            <a:avLst/>
          </a:prstGeom>
        </p:spPr>
      </p:pic>
      <p:sp>
        <p:nvSpPr>
          <p:cNvPr id="3" name="Content Placeholder 2">
            <a:extLst>
              <a:ext uri="{FF2B5EF4-FFF2-40B4-BE49-F238E27FC236}">
                <a16:creationId xmlns:a16="http://schemas.microsoft.com/office/drawing/2014/main" id="{EC84ECF6-5572-7588-67E1-9A409CF0C808}"/>
              </a:ext>
            </a:extLst>
          </p:cNvPr>
          <p:cNvSpPr>
            <a:spLocks noGrp="1"/>
          </p:cNvSpPr>
          <p:nvPr>
            <p:ph idx="1"/>
          </p:nvPr>
        </p:nvSpPr>
        <p:spPr>
          <a:xfrm>
            <a:off x="6303580" y="2103120"/>
            <a:ext cx="5245269" cy="3931920"/>
          </a:xfrm>
        </p:spPr>
        <p:txBody>
          <a:bodyPr>
            <a:normAutofit/>
          </a:bodyPr>
          <a:lstStyle/>
          <a:p>
            <a:pPr marL="0" indent="0">
              <a:buNone/>
            </a:pPr>
            <a:r>
              <a:rPr lang="en-US" dirty="0">
                <a:latin typeface="+mj-lt"/>
              </a:rPr>
              <a:t>Aerial chains transform a traditional circus art into a raw, industrial performance that mirrors the somber and metallic undertones of the goth subculture. The cold, heavy texture of the steel provides a stark, visceral contrast to the artist’s fluid movement, evoking a sense of "beautiful pain" common in gothic expression. This discipline allows for a unique fusion of physical strength and dark theatricality, turning a gravity-defying act into a hauntingly monochromatic display of shadows and iron.</a:t>
            </a:r>
          </a:p>
          <a:p>
            <a:endParaRPr lang="en-US" dirty="0"/>
          </a:p>
        </p:txBody>
      </p:sp>
    </p:spTree>
    <p:extLst>
      <p:ext uri="{BB962C8B-B14F-4D97-AF65-F5344CB8AC3E}">
        <p14:creationId xmlns:p14="http://schemas.microsoft.com/office/powerpoint/2010/main" val="138346759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6C4D022-E2BC-435F-9CDB-44DC57C07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he wall features a mural with humorous messages and doodles, including a line, a skateboard, a cartoonish character, and a message encouraging fearlessness.&#10;&#10;AI-generated content may be incorrect.">
            <a:extLst>
              <a:ext uri="{FF2B5EF4-FFF2-40B4-BE49-F238E27FC236}">
                <a16:creationId xmlns:a16="http://schemas.microsoft.com/office/drawing/2014/main" id="{E00D1679-C4B4-C4B3-0E90-608D69A742D7}"/>
              </a:ext>
            </a:extLst>
          </p:cNvPr>
          <p:cNvPicPr>
            <a:picLocks noChangeAspect="1"/>
          </p:cNvPicPr>
          <p:nvPr/>
        </p:nvPicPr>
        <p:blipFill>
          <a:blip r:embed="rId2"/>
          <a:srcRect r="8314" b="-6"/>
          <a:stretch>
            <a:fillRect/>
          </a:stretch>
        </p:blipFill>
        <p:spPr>
          <a:xfrm>
            <a:off x="-1" y="10"/>
            <a:ext cx="2852928" cy="3428990"/>
          </a:xfrm>
          <a:prstGeom prst="rect">
            <a:avLst/>
          </a:prstGeom>
        </p:spPr>
      </p:pic>
      <p:sp>
        <p:nvSpPr>
          <p:cNvPr id="28" name="Rectangle 27">
            <a:extLst>
              <a:ext uri="{FF2B5EF4-FFF2-40B4-BE49-F238E27FC236}">
                <a16:creationId xmlns:a16="http://schemas.microsoft.com/office/drawing/2014/main" id="{C926CAD6-45B1-4A85-A196-E722067B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480" y="0"/>
            <a:ext cx="6525472" cy="6858000"/>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30" name="Rectangle 29">
            <a:extLst>
              <a:ext uri="{FF2B5EF4-FFF2-40B4-BE49-F238E27FC236}">
                <a16:creationId xmlns:a16="http://schemas.microsoft.com/office/drawing/2014/main" id="{0E0936D5-2DCE-48A4-93BC-BA7861B4E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81848" y="320040"/>
            <a:ext cx="5888736" cy="6217920"/>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CEFB9380-EA10-C9D2-D47F-674DD069FC65}"/>
              </a:ext>
            </a:extLst>
          </p:cNvPr>
          <p:cNvSpPr>
            <a:spLocks noGrp="1"/>
          </p:cNvSpPr>
          <p:nvPr>
            <p:ph type="title"/>
          </p:nvPr>
        </p:nvSpPr>
        <p:spPr>
          <a:xfrm>
            <a:off x="6303580" y="642594"/>
            <a:ext cx="5245269" cy="1371600"/>
          </a:xfrm>
        </p:spPr>
        <p:txBody>
          <a:bodyPr>
            <a:normAutofit/>
          </a:bodyPr>
          <a:lstStyle/>
          <a:p>
            <a:r>
              <a:rPr lang="en-US">
                <a:solidFill>
                  <a:schemeClr val="tx1"/>
                </a:solidFill>
                <a:latin typeface="Old English Text MT" panose="03040902040508030806" pitchFamily="66" charset="0"/>
              </a:rPr>
              <a:t>The Architecture of After-Hours</a:t>
            </a:r>
          </a:p>
        </p:txBody>
      </p:sp>
      <p:pic>
        <p:nvPicPr>
          <p:cNvPr id="7" name="Picture 6" descr="Five people with distinctive punk-inspired styles and tattoos are gathered on a wall.&#10;&#10;AI-generated content may be incorrect.">
            <a:extLst>
              <a:ext uri="{FF2B5EF4-FFF2-40B4-BE49-F238E27FC236}">
                <a16:creationId xmlns:a16="http://schemas.microsoft.com/office/drawing/2014/main" id="{3777A49C-280A-7C5C-FD18-A624E1C8F768}"/>
              </a:ext>
            </a:extLst>
          </p:cNvPr>
          <p:cNvPicPr>
            <a:picLocks noChangeAspect="1"/>
          </p:cNvPicPr>
          <p:nvPr/>
        </p:nvPicPr>
        <p:blipFill>
          <a:blip r:embed="rId3"/>
          <a:srcRect b="447"/>
          <a:stretch>
            <a:fillRect/>
          </a:stretch>
        </p:blipFill>
        <p:spPr>
          <a:xfrm>
            <a:off x="2852929" y="10"/>
            <a:ext cx="2807185" cy="3428990"/>
          </a:xfrm>
          <a:prstGeom prst="rect">
            <a:avLst/>
          </a:prstGeom>
        </p:spPr>
      </p:pic>
      <p:pic>
        <p:nvPicPr>
          <p:cNvPr id="17" name="Picture 16" descr="The image depicts a dimly lit, vibrant music venue with a band performing on stage, surrounded by a variety of instruments and equipment, while a crowd is present in the background.&#10;&#10;AI-generated content may be incorrect.">
            <a:extLst>
              <a:ext uri="{FF2B5EF4-FFF2-40B4-BE49-F238E27FC236}">
                <a16:creationId xmlns:a16="http://schemas.microsoft.com/office/drawing/2014/main" id="{E120F8CE-A6F0-174C-E3E8-273FB792C7A2}"/>
              </a:ext>
            </a:extLst>
          </p:cNvPr>
          <p:cNvPicPr>
            <a:picLocks noChangeAspect="1"/>
          </p:cNvPicPr>
          <p:nvPr/>
        </p:nvPicPr>
        <p:blipFill>
          <a:blip r:embed="rId4"/>
          <a:srcRect l="15533" r="6" b="6"/>
          <a:stretch>
            <a:fillRect/>
          </a:stretch>
        </p:blipFill>
        <p:spPr>
          <a:xfrm>
            <a:off x="20" y="3429000"/>
            <a:ext cx="2852908" cy="3429000"/>
          </a:xfrm>
          <a:prstGeom prst="rect">
            <a:avLst/>
          </a:prstGeom>
        </p:spPr>
      </p:pic>
      <p:pic>
        <p:nvPicPr>
          <p:cNvPr id="21" name="Picture 20">
            <a:extLst>
              <a:ext uri="{FF2B5EF4-FFF2-40B4-BE49-F238E27FC236}">
                <a16:creationId xmlns:a16="http://schemas.microsoft.com/office/drawing/2014/main" id="{65D808BA-DB6D-6E48-5A9F-CEBA0137C604}"/>
              </a:ext>
            </a:extLst>
          </p:cNvPr>
          <p:cNvPicPr>
            <a:picLocks noChangeAspect="1"/>
          </p:cNvPicPr>
          <p:nvPr/>
        </p:nvPicPr>
        <p:blipFill>
          <a:blip r:embed="rId5"/>
          <a:srcRect r="66" b="6"/>
          <a:stretch>
            <a:fillRect/>
          </a:stretch>
        </p:blipFill>
        <p:spPr>
          <a:xfrm>
            <a:off x="2810552" y="3429000"/>
            <a:ext cx="2852928" cy="3429000"/>
          </a:xfrm>
          <a:prstGeom prst="rect">
            <a:avLst/>
          </a:prstGeom>
        </p:spPr>
      </p:pic>
      <p:sp>
        <p:nvSpPr>
          <p:cNvPr id="3" name="Content Placeholder 2">
            <a:extLst>
              <a:ext uri="{FF2B5EF4-FFF2-40B4-BE49-F238E27FC236}">
                <a16:creationId xmlns:a16="http://schemas.microsoft.com/office/drawing/2014/main" id="{41626BAB-C377-3F59-7924-7FB35729BCE8}"/>
              </a:ext>
            </a:extLst>
          </p:cNvPr>
          <p:cNvSpPr>
            <a:spLocks noGrp="1"/>
          </p:cNvSpPr>
          <p:nvPr>
            <p:ph idx="1"/>
          </p:nvPr>
        </p:nvSpPr>
        <p:spPr>
          <a:xfrm>
            <a:off x="6303580" y="2103120"/>
            <a:ext cx="5245269" cy="3931920"/>
          </a:xfrm>
        </p:spPr>
        <p:txBody>
          <a:bodyPr>
            <a:normAutofit/>
          </a:bodyPr>
          <a:lstStyle/>
          <a:p>
            <a:r>
              <a:rPr lang="en-US" dirty="0"/>
              <a:t>These spaces are the visceral, neon-lit extensions of our stage, where the heavy aesthetics of the night find their true rhythm. Beyond the dance floor, they serve as essential sanctuaries for community, grounding our shared identity in the grit and shadows of our favorite haunts. Here, the boundary between performance and life blurs, transforming every drink and conversation into a necessary ritual of the scene.</a:t>
            </a:r>
          </a:p>
        </p:txBody>
      </p:sp>
    </p:spTree>
    <p:extLst>
      <p:ext uri="{BB962C8B-B14F-4D97-AF65-F5344CB8AC3E}">
        <p14:creationId xmlns:p14="http://schemas.microsoft.com/office/powerpoint/2010/main" val="991339463"/>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94F055B-D391-44D3-A87A-BCD07BD5A31C}">
  <ds:schemaRefs>
    <ds:schemaRef ds:uri="http://schemas.microsoft.com/sharepoint/v3/contenttype/forms"/>
  </ds:schemaRefs>
</ds:datastoreItem>
</file>

<file path=customXml/itemProps2.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Woven fibers</Template>
  <TotalTime>19</TotalTime>
  <Words>266</Words>
  <Application>Microsoft Office PowerPoint</Application>
  <PresentationFormat>Widescreen</PresentationFormat>
  <Paragraphs>7</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Algerian</vt:lpstr>
      <vt:lpstr>Avenir Next LT Pro</vt:lpstr>
      <vt:lpstr>Avenir Next LT Pro Light</vt:lpstr>
      <vt:lpstr>Blackadder ITC</vt:lpstr>
      <vt:lpstr>Garamond</vt:lpstr>
      <vt:lpstr>Old English Text MT</vt:lpstr>
      <vt:lpstr>SavonVTI</vt:lpstr>
      <vt:lpstr>Hanging around</vt:lpstr>
      <vt:lpstr>White face paint for dark nights  White face paint serves as a foundational element of the goth aesthetic, creating a stark, ethereal canvas that defies conventional beauty standards. This high-contrast look emphasizes dramatic features, effectively distancing the wearer from mainstream trends and embracing a somber, melancholic elegance. Beyond its visual impact, it acts as a stylistic bridge to the subculture's roots in classic horror and post-punk, cementing a distinct, spectral identity.</vt:lpstr>
      <vt:lpstr>The Industrial Elegance of Aerial Chains </vt:lpstr>
      <vt:lpstr>The Architecture of After-Hours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Xochitl de la Torre</dc:creator>
  <cp:lastModifiedBy>Xochitl de la Torre</cp:lastModifiedBy>
  <cp:revision>1</cp:revision>
  <dcterms:created xsi:type="dcterms:W3CDTF">2026-03-23T17:06:25Z</dcterms:created>
  <dcterms:modified xsi:type="dcterms:W3CDTF">2026-03-23T17:25:53Z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